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7"/>
  </p:notesMasterIdLst>
  <p:sldIdLst>
    <p:sldId id="324" r:id="rId6"/>
    <p:sldId id="327" r:id="rId7"/>
    <p:sldId id="326" r:id="rId8"/>
    <p:sldId id="356" r:id="rId9"/>
    <p:sldId id="328" r:id="rId10"/>
    <p:sldId id="329" r:id="rId11"/>
    <p:sldId id="345" r:id="rId12"/>
    <p:sldId id="346" r:id="rId13"/>
    <p:sldId id="353" r:id="rId14"/>
    <p:sldId id="354" r:id="rId15"/>
    <p:sldId id="35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612" userDrawn="1">
          <p15:clr>
            <a:srgbClr val="A4A3A4"/>
          </p15:clr>
        </p15:guide>
        <p15:guide id="4" pos="384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-114" y="-678"/>
      </p:cViewPr>
      <p:guideLst>
        <p:guide orient="horz" pos="2160"/>
        <p:guide orient="horz" pos="3612"/>
        <p:guide pos="3840"/>
        <p:guide pos="384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8FCA-1601-954D-BF2A-34EC0D63FF2E}" type="datetimeFigureOut">
              <a:rPr lang="en-US" smtClean="0"/>
              <a:pPr/>
              <a:t>5/6/2021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67DF4D-F414-8745-881B-4735C8092A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237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91FC6-7677-4D73-A9EA-C9BE4C01652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94096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91FC6-7677-4D73-A9EA-C9BE4C016525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94096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91FC6-7677-4D73-A9EA-C9BE4C016525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789291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FC35E5-4A8D-45A4-9B5F-ECC294BD73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7313BA5-0C29-425A-AFD5-83C54F39B4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AFB1AFE-6C32-486E-A769-E8B9D8028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9364-5F51-41B4-B7E1-C2D570F5082C}" type="datetimeFigureOut">
              <a:rPr lang="en-GB" smtClean="0"/>
              <a:pPr/>
              <a:t>06/05/2021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F204008-CC3B-4A8B-81C7-0B66BE252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38A7F23-D58C-4A1C-A62F-B00AC159D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15A7-2C35-483E-840F-01DEC72F3A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47261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E6541F-2351-44F2-B2BB-396FCF151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30E41F4-7EAB-4A10-91F3-119D879E65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9A8509-89DD-48FE-A6D0-6B2DF7AEE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9364-5F51-41B4-B7E1-C2D570F5082C}" type="datetimeFigureOut">
              <a:rPr lang="en-GB" smtClean="0"/>
              <a:pPr/>
              <a:t>06/05/2021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9562A54-EC77-4689-B785-40FEC5243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7BDDE88-CFC8-465C-B358-7F6410448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15A7-2C35-483E-840F-01DEC72F3A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33921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063709D-4D4D-4475-806B-27E245D0E4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EBD4C4C-BBE7-4F21-BA85-12D21D7C2B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3D10B9E-19C6-41D5-BD1D-0ACB4266D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9364-5F51-41B4-B7E1-C2D570F5082C}" type="datetimeFigureOut">
              <a:rPr lang="en-GB" smtClean="0"/>
              <a:pPr/>
              <a:t>06/05/2021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AF69875-14E7-4EAB-8BFB-E9FFF87DE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32526A0-BF6A-4587-AA60-EAC1886C8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15A7-2C35-483E-840F-01DEC72F3A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32416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E32293-6D0B-4721-ADD3-0D9C1E1A9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4FCBBD-1D46-4F06-9996-569DFCCFC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8431816-F6B3-4693-A310-CD09439EC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9364-5F51-41B4-B7E1-C2D570F5082C}" type="datetimeFigureOut">
              <a:rPr lang="en-GB" smtClean="0"/>
              <a:pPr/>
              <a:t>06/05/2021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6A8963A-D89E-4EFE-9833-C4E44B8C5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CDD9FC2-F1C7-4A30-BE20-FFD644A63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15A7-2C35-483E-840F-01DEC72F3A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40898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825B9C-0BDF-42F2-8A48-4E481FC6B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A52675C-3506-464B-912A-23C81D57F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BE89589-FFDD-418F-A626-9C90ED9A3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9364-5F51-41B4-B7E1-C2D570F5082C}" type="datetimeFigureOut">
              <a:rPr lang="en-GB" smtClean="0"/>
              <a:pPr/>
              <a:t>06/05/2021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30ED336-B310-4134-9746-5532D16FF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9491AEB-18AF-41B8-BA8E-32626D1FC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15A7-2C35-483E-840F-01DEC72F3A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66608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4B0C83-703E-47DA-B4D3-8F6A129CE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91FCB1C-9EEF-498D-A6C4-C3385D6A9A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87F9918-A2D1-455C-BEE8-E8BAB6940A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499A075-E072-418E-AC1D-F99B1D6DA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9364-5F51-41B4-B7E1-C2D570F5082C}" type="datetimeFigureOut">
              <a:rPr lang="en-GB" smtClean="0"/>
              <a:pPr/>
              <a:t>06/05/2021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93C4FB0-81C0-4B78-9C48-36C0C76D7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CAB52B4-C2B8-4958-B04C-AAB2F1B42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15A7-2C35-483E-840F-01DEC72F3A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88762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DF426E-FD90-4630-AE7A-50049CB7B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11F3770-26C3-4C0A-8839-ED42E9C53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CA39DCC-C17A-4FCB-B42A-6D7044101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06B5192-3AB1-4797-BBA9-EF05847DFC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55CC0CF-CD20-4DD6-81FD-E379CACC66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B1B0681-754C-4384-9887-5E4028ED0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9364-5F51-41B4-B7E1-C2D570F5082C}" type="datetimeFigureOut">
              <a:rPr lang="en-GB" smtClean="0"/>
              <a:pPr/>
              <a:t>06/05/2021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486864C-AFCC-4A78-BCF2-7588171E7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39A1907-BC89-456F-93A4-BCBF285AB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15A7-2C35-483E-840F-01DEC72F3A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7196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537FF5-4B50-47FA-962E-72807DF2B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01A9C70-B6C9-4DEC-BCAF-59BBFD5AC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9364-5F51-41B4-B7E1-C2D570F5082C}" type="datetimeFigureOut">
              <a:rPr lang="en-GB" smtClean="0"/>
              <a:pPr/>
              <a:t>06/05/2021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7AE75A1-14E0-4A94-8479-973FE4381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68906D-7E5E-493C-A504-0940BCF72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15A7-2C35-483E-840F-01DEC72F3A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9579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232F6E9-503E-4A74-BD88-465D401F5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9364-5F51-41B4-B7E1-C2D570F5082C}" type="datetimeFigureOut">
              <a:rPr lang="en-GB" smtClean="0"/>
              <a:pPr/>
              <a:t>06/05/2021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7375654-45DF-4149-AC56-0A579666D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6498BBB-099E-4B99-8835-B366D264B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15A7-2C35-483E-840F-01DEC72F3A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94129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4DB42A-99E4-4101-B5BC-76A53C3E7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46AEE9-EE5F-4E60-A5D5-32EA1465C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1079940-0D60-479A-96F2-DC14084D91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70BE2CA-B684-4D5D-AB7C-CF697EEFF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9364-5F51-41B4-B7E1-C2D570F5082C}" type="datetimeFigureOut">
              <a:rPr lang="en-GB" smtClean="0"/>
              <a:pPr/>
              <a:t>06/05/2021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4138838-993E-498E-9AE8-ACDC98EC1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3CB89DB-C5DA-4FC7-A082-07AEB1DCB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15A7-2C35-483E-840F-01DEC72F3A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210068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1E5CA8-A7F5-49FB-89EA-4A86F1709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42DC9B5-1560-45B1-AE64-E05F299542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65B00B5-D802-4236-A903-642DB3D6D9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92DB464-14E4-4472-9800-867BE0392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9364-5F51-41B4-B7E1-C2D570F5082C}" type="datetimeFigureOut">
              <a:rPr lang="en-GB" smtClean="0"/>
              <a:pPr/>
              <a:t>06/05/2021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7D5501E-2DA7-4375-84B9-A8BD28395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AEC6B56-4858-4646-85A1-D0BEFA36F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715A7-2C35-483E-840F-01DEC72F3A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14536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A12EFA0-8DF3-42A0-97AB-B3654E14F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C33D12C-A6A3-42AD-8332-21BF269D4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D21C7A6-0AFB-4BEF-A1E1-C0F4D29B7D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E9364-5F51-41B4-B7E1-C2D570F5082C}" type="datetimeFigureOut">
              <a:rPr lang="en-GB" smtClean="0"/>
              <a:pPr/>
              <a:t>06/05/2021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BFFB14-1323-4FE8-88AB-13883D22AD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FD97231-9CD7-4EF5-A53E-1E56C33319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715A7-2C35-483E-840F-01DEC72F3A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588042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BCB8528-0C54-4EBD-BFB5-58E1F179613E}"/>
              </a:ext>
            </a:extLst>
          </p:cNvPr>
          <p:cNvSpPr txBox="1"/>
          <p:nvPr/>
        </p:nvSpPr>
        <p:spPr>
          <a:xfrm>
            <a:off x="2253115" y="2799802"/>
            <a:ext cx="7649979" cy="21544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b="1" dirty="0" err="1">
                <a:solidFill>
                  <a:schemeClr val="accent1">
                    <a:lumMod val="50000"/>
                  </a:schemeClr>
                </a:solidFill>
              </a:rPr>
              <a:t>Widdington</a:t>
            </a:r>
            <a:r>
              <a:rPr lang="en-GB" sz="4000" b="1" dirty="0">
                <a:solidFill>
                  <a:schemeClr val="accent1">
                    <a:lumMod val="50000"/>
                  </a:schemeClr>
                </a:solidFill>
              </a:rPr>
              <a:t> Annual Parish Meeting</a:t>
            </a:r>
          </a:p>
          <a:p>
            <a:pPr algn="ctr"/>
            <a:endParaRPr lang="en-GB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GB" sz="4000" b="1" dirty="0">
                <a:solidFill>
                  <a:schemeClr val="accent1">
                    <a:lumMod val="50000"/>
                  </a:schemeClr>
                </a:solidFill>
              </a:rPr>
              <a:t>Chair’s Report 2021</a:t>
            </a:r>
          </a:p>
          <a:p>
            <a:pPr algn="ctr"/>
            <a:endParaRPr lang="en-GB" sz="1400" b="1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1538BF5A-BC2B-454D-9F74-4A70C757EE6F}"/>
              </a:ext>
            </a:extLst>
          </p:cNvPr>
          <p:cNvGrpSpPr/>
          <p:nvPr/>
        </p:nvGrpSpPr>
        <p:grpSpPr>
          <a:xfrm>
            <a:off x="115260" y="80793"/>
            <a:ext cx="11949884" cy="1673224"/>
            <a:chOff x="115260" y="34689"/>
            <a:chExt cx="11949884" cy="1673224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187B209E-1812-41BF-A978-03DC06C8D4A4}"/>
                </a:ext>
              </a:extLst>
            </p:cNvPr>
            <p:cNvGrpSpPr/>
            <p:nvPr/>
          </p:nvGrpSpPr>
          <p:grpSpPr>
            <a:xfrm>
              <a:off x="6120085" y="34689"/>
              <a:ext cx="5932039" cy="1673224"/>
              <a:chOff x="6120085" y="68248"/>
              <a:chExt cx="5932039" cy="1673224"/>
            </a:xfrm>
          </p:grpSpPr>
          <p:pic>
            <p:nvPicPr>
              <p:cNvPr id="3" name="Picture 2">
                <a:extLst>
                  <a:ext uri="{FF2B5EF4-FFF2-40B4-BE49-F238E27FC236}">
                    <a16:creationId xmlns:a16="http://schemas.microsoft.com/office/drawing/2014/main" xmlns="" id="{67BA55A3-4CE8-4298-932E-1BC2057420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xmlns=""/>
                  </a:ext>
                </a:extLst>
              </a:blip>
              <a:stretch>
                <a:fillRect/>
              </a:stretch>
            </p:blipFill>
            <p:spPr>
              <a:xfrm>
                <a:off x="7098736" y="85472"/>
                <a:ext cx="4953388" cy="1656000"/>
              </a:xfrm>
              <a:prstGeom prst="rect">
                <a:avLst/>
              </a:prstGeom>
            </p:spPr>
          </p:pic>
          <p:pic>
            <p:nvPicPr>
              <p:cNvPr id="4" name="Picture 3">
                <a:extLst>
                  <a:ext uri="{FF2B5EF4-FFF2-40B4-BE49-F238E27FC236}">
                    <a16:creationId xmlns:a16="http://schemas.microsoft.com/office/drawing/2014/main" xmlns="" id="{2A253578-5829-47B6-9CCA-AE93BEC7882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6120085" y="68248"/>
                <a:ext cx="1428444" cy="1656000"/>
              </a:xfrm>
              <a:prstGeom prst="rect">
                <a:avLst/>
              </a:prstGeom>
            </p:spPr>
          </p:pic>
        </p:grp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5F902BFA-ABC6-462B-AADA-3A5D5A2BD9AA}"/>
                </a:ext>
              </a:extLst>
            </p:cNvPr>
            <p:cNvSpPr/>
            <p:nvPr/>
          </p:nvSpPr>
          <p:spPr>
            <a:xfrm>
              <a:off x="115260" y="43301"/>
              <a:ext cx="11949884" cy="1656000"/>
            </a:xfrm>
            <a:prstGeom prst="rect">
              <a:avLst/>
            </a:prstGeom>
            <a:noFill/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998A2C69-4B9C-4D8B-801B-967706D9CAC1}"/>
                </a:ext>
              </a:extLst>
            </p:cNvPr>
            <p:cNvSpPr txBox="1"/>
            <p:nvPr/>
          </p:nvSpPr>
          <p:spPr>
            <a:xfrm>
              <a:off x="404753" y="661274"/>
              <a:ext cx="567334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200" b="1" dirty="0" err="1">
                  <a:solidFill>
                    <a:schemeClr val="accent1">
                      <a:lumMod val="50000"/>
                    </a:schemeClr>
                  </a:solidFill>
                  <a:latin typeface="Segoe Print" panose="02000600000000000000" pitchFamily="2" charset="0"/>
                </a:rPr>
                <a:t>Widdington</a:t>
              </a:r>
              <a:r>
                <a:rPr lang="en-GB" sz="3200" b="1" dirty="0">
                  <a:solidFill>
                    <a:schemeClr val="accent1">
                      <a:lumMod val="50000"/>
                    </a:schemeClr>
                  </a:solidFill>
                  <a:latin typeface="Segoe Print" panose="02000600000000000000" pitchFamily="2" charset="0"/>
                </a:rPr>
                <a:t> Parish Council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3353296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8D16F1-0C94-4C83-B04F-AC5BD5730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4274" y="0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 err="1">
                <a:latin typeface="+mn-lt"/>
              </a:rPr>
              <a:t>Widdington</a:t>
            </a:r>
            <a:r>
              <a:rPr lang="en-GB" b="1" dirty="0">
                <a:latin typeface="+mn-lt"/>
              </a:rPr>
              <a:t> Emergency Plan updated and adopted June 2020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C49602AA-E8DA-464E-BEED-CB74C7BE5F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-1" y="0"/>
            <a:ext cx="1106501" cy="1273932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5842CE3A-9293-4E12-A178-B269B49FF047}"/>
              </a:ext>
            </a:extLst>
          </p:cNvPr>
          <p:cNvSpPr/>
          <p:nvPr/>
        </p:nvSpPr>
        <p:spPr>
          <a:xfrm>
            <a:off x="-1" y="0"/>
            <a:ext cx="12192001" cy="12739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xmlns="" id="{80874ED3-F399-4C6C-92A4-6D77E33FA53D}"/>
              </a:ext>
            </a:extLst>
          </p:cNvPr>
          <p:cNvSpPr txBox="1">
            <a:spLocks/>
          </p:cNvSpPr>
          <p:nvPr/>
        </p:nvSpPr>
        <p:spPr>
          <a:xfrm>
            <a:off x="232997" y="1910733"/>
            <a:ext cx="11066374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en-GB" sz="3200" dirty="0"/>
              <a:t>The </a:t>
            </a:r>
            <a:r>
              <a:rPr lang="en-GB" sz="3200" dirty="0" err="1"/>
              <a:t>Widdington</a:t>
            </a:r>
            <a:r>
              <a:rPr lang="en-GB" sz="3200" dirty="0"/>
              <a:t> Emergency Plan was revised during 1H2020. Reviewed and adopted June 2020</a:t>
            </a:r>
          </a:p>
          <a:p>
            <a:pPr>
              <a:spcBef>
                <a:spcPts val="1200"/>
              </a:spcBef>
            </a:pPr>
            <a:endParaRPr lang="en-GB" sz="3200" dirty="0"/>
          </a:p>
          <a:p>
            <a:pPr>
              <a:spcBef>
                <a:spcPts val="1200"/>
              </a:spcBef>
            </a:pPr>
            <a:r>
              <a:rPr lang="en-GB" sz="3200" dirty="0"/>
              <a:t>Emergency plan in operation during pandemic ensuring support for key villagers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57126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BCB8528-0C54-4EBD-BFB5-58E1F179613E}"/>
              </a:ext>
            </a:extLst>
          </p:cNvPr>
          <p:cNvSpPr txBox="1"/>
          <p:nvPr/>
        </p:nvSpPr>
        <p:spPr>
          <a:xfrm>
            <a:off x="3853039" y="3047452"/>
            <a:ext cx="446917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8000" b="1" dirty="0">
                <a:solidFill>
                  <a:schemeClr val="tx2"/>
                </a:solidFill>
              </a:rPr>
              <a:t>Questions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1538BF5A-BC2B-454D-9F74-4A70C757EE6F}"/>
              </a:ext>
            </a:extLst>
          </p:cNvPr>
          <p:cNvGrpSpPr/>
          <p:nvPr/>
        </p:nvGrpSpPr>
        <p:grpSpPr>
          <a:xfrm>
            <a:off x="115260" y="80793"/>
            <a:ext cx="11949884" cy="1673224"/>
            <a:chOff x="115260" y="34689"/>
            <a:chExt cx="11949884" cy="1673224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187B209E-1812-41BF-A978-03DC06C8D4A4}"/>
                </a:ext>
              </a:extLst>
            </p:cNvPr>
            <p:cNvGrpSpPr/>
            <p:nvPr/>
          </p:nvGrpSpPr>
          <p:grpSpPr>
            <a:xfrm>
              <a:off x="6120085" y="34689"/>
              <a:ext cx="5932039" cy="1673224"/>
              <a:chOff x="6120085" y="68248"/>
              <a:chExt cx="5932039" cy="1673224"/>
            </a:xfrm>
          </p:grpSpPr>
          <p:pic>
            <p:nvPicPr>
              <p:cNvPr id="3" name="Picture 2">
                <a:extLst>
                  <a:ext uri="{FF2B5EF4-FFF2-40B4-BE49-F238E27FC236}">
                    <a16:creationId xmlns:a16="http://schemas.microsoft.com/office/drawing/2014/main" xmlns="" id="{67BA55A3-4CE8-4298-932E-1BC2057420B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xmlns=""/>
                  </a:ext>
                </a:extLst>
              </a:blip>
              <a:stretch>
                <a:fillRect/>
              </a:stretch>
            </p:blipFill>
            <p:spPr>
              <a:xfrm>
                <a:off x="7098736" y="85472"/>
                <a:ext cx="4953388" cy="1656000"/>
              </a:xfrm>
              <a:prstGeom prst="rect">
                <a:avLst/>
              </a:prstGeom>
            </p:spPr>
          </p:pic>
          <p:pic>
            <p:nvPicPr>
              <p:cNvPr id="4" name="Picture 3">
                <a:extLst>
                  <a:ext uri="{FF2B5EF4-FFF2-40B4-BE49-F238E27FC236}">
                    <a16:creationId xmlns:a16="http://schemas.microsoft.com/office/drawing/2014/main" xmlns="" id="{2A253578-5829-47B6-9CCA-AE93BEC7882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6120085" y="68248"/>
                <a:ext cx="1428444" cy="1656000"/>
              </a:xfrm>
              <a:prstGeom prst="rect">
                <a:avLst/>
              </a:prstGeom>
            </p:spPr>
          </p:pic>
        </p:grp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5F902BFA-ABC6-462B-AADA-3A5D5A2BD9AA}"/>
                </a:ext>
              </a:extLst>
            </p:cNvPr>
            <p:cNvSpPr/>
            <p:nvPr/>
          </p:nvSpPr>
          <p:spPr>
            <a:xfrm>
              <a:off x="115260" y="43301"/>
              <a:ext cx="11949884" cy="1656000"/>
            </a:xfrm>
            <a:prstGeom prst="rect">
              <a:avLst/>
            </a:prstGeom>
            <a:noFill/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998A2C69-4B9C-4D8B-801B-967706D9CAC1}"/>
                </a:ext>
              </a:extLst>
            </p:cNvPr>
            <p:cNvSpPr txBox="1"/>
            <p:nvPr/>
          </p:nvSpPr>
          <p:spPr>
            <a:xfrm>
              <a:off x="404753" y="661274"/>
              <a:ext cx="567334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200" b="1" dirty="0" err="1">
                  <a:solidFill>
                    <a:schemeClr val="accent1">
                      <a:lumMod val="50000"/>
                    </a:schemeClr>
                  </a:solidFill>
                  <a:latin typeface="Segoe Print" panose="02000600000000000000" pitchFamily="2" charset="0"/>
                </a:rPr>
                <a:t>Widdington</a:t>
              </a:r>
              <a:r>
                <a:rPr lang="en-GB" sz="3200" b="1" dirty="0">
                  <a:solidFill>
                    <a:schemeClr val="accent1">
                      <a:lumMod val="50000"/>
                    </a:schemeClr>
                  </a:solidFill>
                  <a:latin typeface="Segoe Print" panose="02000600000000000000" pitchFamily="2" charset="0"/>
                </a:rPr>
                <a:t> Parish Council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3902880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8D16F1-0C94-4C83-B04F-AC5BD5730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4274" y="0"/>
            <a:ext cx="10515600" cy="1325563"/>
          </a:xfrm>
        </p:spPr>
        <p:txBody>
          <a:bodyPr/>
          <a:lstStyle/>
          <a:p>
            <a:r>
              <a:rPr lang="en-GB" b="1" dirty="0">
                <a:latin typeface="+mn-lt"/>
              </a:rPr>
              <a:t>Following the recent elections your WPC consists of 5 members &amp; the clerk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C49602AA-E8DA-464E-BEED-CB74C7BE5F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-1" y="0"/>
            <a:ext cx="1106501" cy="1273932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5842CE3A-9293-4E12-A178-B269B49FF047}"/>
              </a:ext>
            </a:extLst>
          </p:cNvPr>
          <p:cNvSpPr/>
          <p:nvPr/>
        </p:nvSpPr>
        <p:spPr>
          <a:xfrm>
            <a:off x="-1" y="0"/>
            <a:ext cx="12192001" cy="12739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553249" y="1587934"/>
            <a:ext cx="5720133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Clerk to WPC</a:t>
            </a:r>
          </a:p>
          <a:p>
            <a:pPr marL="538163" indent="-361950">
              <a:buFont typeface="Arial"/>
              <a:buChar char="•"/>
            </a:pPr>
            <a:r>
              <a:rPr lang="en-US" sz="2800" dirty="0"/>
              <a:t>Amanda </a:t>
            </a:r>
            <a:r>
              <a:rPr lang="en-US" sz="2800" dirty="0" err="1"/>
              <a:t>Lindsell</a:t>
            </a:r>
            <a:endParaRPr lang="en-US" sz="2800" dirty="0"/>
          </a:p>
          <a:p>
            <a:endParaRPr lang="en-US" sz="2000" b="1" dirty="0"/>
          </a:p>
          <a:p>
            <a:r>
              <a:rPr lang="en-US" sz="3600" b="1" dirty="0"/>
              <a:t>Elected as parish councilors without a contest</a:t>
            </a:r>
            <a:endParaRPr lang="en-US" sz="1600" dirty="0"/>
          </a:p>
          <a:p>
            <a:pPr marL="538163" indent="-361950">
              <a:buFont typeface="Arial"/>
              <a:buChar char="•"/>
            </a:pPr>
            <a:r>
              <a:rPr lang="en-US" sz="2800" dirty="0"/>
              <a:t>Jill Brookman</a:t>
            </a:r>
          </a:p>
          <a:p>
            <a:pPr marL="538163" indent="-361950">
              <a:buFont typeface="Arial"/>
              <a:buChar char="•"/>
            </a:pPr>
            <a:r>
              <a:rPr lang="en-US" sz="2800" dirty="0"/>
              <a:t>Chris Firmin</a:t>
            </a:r>
          </a:p>
          <a:p>
            <a:pPr marL="538163" indent="-361950">
              <a:buFont typeface="Arial"/>
              <a:buChar char="•"/>
            </a:pPr>
            <a:r>
              <a:rPr lang="en-US" sz="2800" dirty="0"/>
              <a:t>Maria Orr</a:t>
            </a:r>
          </a:p>
          <a:p>
            <a:pPr marL="538163" indent="-361950">
              <a:buFont typeface="Arial"/>
              <a:buChar char="•"/>
            </a:pPr>
            <a:r>
              <a:rPr lang="en-US" sz="2800" dirty="0"/>
              <a:t>Ian Southcott</a:t>
            </a:r>
          </a:p>
          <a:p>
            <a:pPr marL="538163" indent="-361950">
              <a:buFont typeface="Arial"/>
              <a:buChar char="•"/>
            </a:pPr>
            <a:r>
              <a:rPr lang="en-US" sz="2800" dirty="0" err="1"/>
              <a:t>Maggs</a:t>
            </a:r>
            <a:r>
              <a:rPr lang="en-US" sz="2800" dirty="0"/>
              <a:t> Webb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409257" y="1993868"/>
            <a:ext cx="4487334" cy="2515810"/>
          </a:xfrm>
          <a:prstGeom prst="round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2 vacancies for parish </a:t>
            </a:r>
            <a:r>
              <a:rPr lang="en-US" sz="4400" dirty="0" err="1"/>
              <a:t>councillors</a:t>
            </a:r>
            <a:r>
              <a:rPr lang="en-US" sz="4400" dirty="0"/>
              <a:t> open</a:t>
            </a:r>
          </a:p>
        </p:txBody>
      </p:sp>
      <p:sp>
        <p:nvSpPr>
          <p:cNvPr id="7" name="Right Arrow 6"/>
          <p:cNvSpPr/>
          <p:nvPr/>
        </p:nvSpPr>
        <p:spPr>
          <a:xfrm>
            <a:off x="6516061" y="3137007"/>
            <a:ext cx="893196" cy="399142"/>
          </a:xfrm>
          <a:prstGeom prst="rightArrow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5986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8D16F1-0C94-4C83-B04F-AC5BD5730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4274" y="0"/>
            <a:ext cx="10515600" cy="1325563"/>
          </a:xfrm>
        </p:spPr>
        <p:txBody>
          <a:bodyPr/>
          <a:lstStyle/>
          <a:p>
            <a:r>
              <a:rPr lang="en-GB" b="1" dirty="0">
                <a:latin typeface="+mn-lt"/>
              </a:rPr>
              <a:t>On behalf of WPC and the village we would like to thank outgoing councillors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C49602AA-E8DA-464E-BEED-CB74C7BE5F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-1" y="0"/>
            <a:ext cx="1106501" cy="1273932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5842CE3A-9293-4E12-A178-B269B49FF047}"/>
              </a:ext>
            </a:extLst>
          </p:cNvPr>
          <p:cNvSpPr/>
          <p:nvPr/>
        </p:nvSpPr>
        <p:spPr>
          <a:xfrm>
            <a:off x="-1" y="0"/>
            <a:ext cx="12192001" cy="12739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6303206" y="2381537"/>
            <a:ext cx="548607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/>
          </a:p>
          <a:p>
            <a:pPr marL="285750" indent="-285750">
              <a:buFont typeface="Arial"/>
              <a:buChar char="•"/>
            </a:pPr>
            <a:r>
              <a:rPr lang="en-US" sz="4400" dirty="0"/>
              <a:t>Margaret Hudson</a:t>
            </a:r>
          </a:p>
          <a:p>
            <a:pPr marL="285750" indent="-285750">
              <a:buFont typeface="Arial"/>
              <a:buChar char="•"/>
            </a:pPr>
            <a:endParaRPr lang="en-US" sz="1400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1270000" y="2576286"/>
            <a:ext cx="3628571" cy="1765904"/>
          </a:xfrm>
          <a:prstGeom prst="wedgeRoundRectCallout">
            <a:avLst>
              <a:gd name="adj1" fmla="val 81833"/>
              <a:gd name="adj2" fmla="val -1199"/>
              <a:gd name="adj3" fmla="val 16667"/>
            </a:avLst>
          </a:prstGeom>
          <a:solidFill>
            <a:schemeClr val="accent1">
              <a:lumMod val="75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/>
          </a:p>
        </p:txBody>
      </p:sp>
      <p:sp>
        <p:nvSpPr>
          <p:cNvPr id="7" name="Rectangle 6"/>
          <p:cNvSpPr/>
          <p:nvPr/>
        </p:nvSpPr>
        <p:spPr>
          <a:xfrm>
            <a:off x="1469585" y="2737527"/>
            <a:ext cx="32052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60000" endA="900" endPos="60000" dist="29997" dir="5400000" sy="-100000" algn="bl" rotWithShape="0"/>
                </a:effectLst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xmlns="" val="1330922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8D16F1-0C94-4C83-B04F-AC5BD5730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4274" y="0"/>
            <a:ext cx="10515600" cy="1325563"/>
          </a:xfrm>
        </p:spPr>
        <p:txBody>
          <a:bodyPr/>
          <a:lstStyle/>
          <a:p>
            <a:r>
              <a:rPr lang="en-GB" b="1" dirty="0">
                <a:latin typeface="+mn-lt"/>
              </a:rPr>
              <a:t>COVID-19 has impacted the way WPC have operated during 2020/2021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C49602AA-E8DA-464E-BEED-CB74C7BE5F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-1" y="0"/>
            <a:ext cx="1106501" cy="1273932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5842CE3A-9293-4E12-A178-B269B49FF047}"/>
              </a:ext>
            </a:extLst>
          </p:cNvPr>
          <p:cNvSpPr/>
          <p:nvPr/>
        </p:nvSpPr>
        <p:spPr>
          <a:xfrm>
            <a:off x="-1" y="0"/>
            <a:ext cx="12192001" cy="12739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553249" y="2230191"/>
            <a:ext cx="71973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WPC move to virtual meetings adopted during 2020/2021 including facilities for public participation via ZOOM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Return to face-to-face meetings planned for June 2021 onwards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2F1392CD-13CA-4872-9AB2-3B670D31D237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05837" y="2390094"/>
            <a:ext cx="2682649" cy="2682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04172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39059" y="280460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WPC Planning Update</a:t>
            </a:r>
          </a:p>
        </p:txBody>
      </p:sp>
    </p:spTree>
    <p:extLst>
      <p:ext uri="{BB962C8B-B14F-4D97-AF65-F5344CB8AC3E}">
        <p14:creationId xmlns:p14="http://schemas.microsoft.com/office/powerpoint/2010/main" xmlns="" val="3911551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8D16F1-0C94-4C83-B04F-AC5BD5730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4274" y="0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>
                <a:latin typeface="+mn-lt"/>
              </a:rPr>
              <a:t>Planning issues continue to be a major activity for WPC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C49602AA-E8DA-464E-BEED-CB74C7BE5F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-1" y="0"/>
            <a:ext cx="1106501" cy="1273932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5842CE3A-9293-4E12-A178-B269B49FF047}"/>
              </a:ext>
            </a:extLst>
          </p:cNvPr>
          <p:cNvSpPr/>
          <p:nvPr/>
        </p:nvSpPr>
        <p:spPr>
          <a:xfrm>
            <a:off x="-1" y="0"/>
            <a:ext cx="12192001" cy="12739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xmlns="" id="{80874ED3-F399-4C6C-92A4-6D77E33FA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467" y="1787205"/>
            <a:ext cx="11088407" cy="4351338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GB" sz="3200" dirty="0"/>
              <a:t>Uttlesford Local Plan withdrawn 2020. New plan in progress</a:t>
            </a:r>
          </a:p>
          <a:p>
            <a:pPr lvl="1">
              <a:spcBef>
                <a:spcPts val="1800"/>
              </a:spcBef>
            </a:pPr>
            <a:r>
              <a:rPr lang="en-GB" dirty="0"/>
              <a:t>Local Plan will set out how and where new homes, jobs, services &amp; infrastructure will be delivered and the type of places and environment that will be created</a:t>
            </a:r>
            <a:endParaRPr lang="en-GB" sz="2800" dirty="0"/>
          </a:p>
          <a:p>
            <a:pPr>
              <a:spcBef>
                <a:spcPts val="1800"/>
              </a:spcBef>
            </a:pPr>
            <a:r>
              <a:rPr lang="en-GB" sz="3200" dirty="0"/>
              <a:t>In accordance with the outputs of the Village Design Statement questionnaire WPC have reviewed </a:t>
            </a:r>
            <a:r>
              <a:rPr lang="en-GB" sz="3200" b="1" dirty="0"/>
              <a:t>36</a:t>
            </a:r>
            <a:r>
              <a:rPr lang="en-GB" sz="3200" dirty="0"/>
              <a:t> planning applications and actively objected to </a:t>
            </a:r>
            <a:r>
              <a:rPr lang="en-GB" sz="3200" b="1" dirty="0"/>
              <a:t>13</a:t>
            </a:r>
            <a:r>
              <a:rPr lang="en-GB" sz="3200" dirty="0"/>
              <a:t> in May 2020 – May 2021</a:t>
            </a:r>
          </a:p>
          <a:p>
            <a:pPr>
              <a:spcBef>
                <a:spcPts val="1800"/>
              </a:spcBef>
            </a:pPr>
            <a:r>
              <a:rPr lang="en-GB" sz="3200" dirty="0"/>
              <a:t>Expenditure for fighting key planning applications</a:t>
            </a:r>
            <a:r>
              <a:rPr lang="en-GB" sz="3200" b="1" dirty="0"/>
              <a:t> </a:t>
            </a:r>
            <a:r>
              <a:rPr lang="en-GB" sz="3200" dirty="0"/>
              <a:t>(01/04/20 – 31/03/21) is </a:t>
            </a:r>
            <a:r>
              <a:rPr lang="en-GB" sz="3200" b="1" dirty="0"/>
              <a:t>£10,650 </a:t>
            </a:r>
            <a:r>
              <a:rPr lang="en-GB" sz="3200" dirty="0"/>
              <a:t>(42.6% annual precept; 37.2% WPC total annual expenditure)</a:t>
            </a:r>
          </a:p>
          <a:p>
            <a:pPr>
              <a:spcBef>
                <a:spcPts val="1800"/>
              </a:spcBef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xmlns="" val="1635469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39059" y="280460"/>
            <a:ext cx="10515600" cy="1325563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  <a:latin typeface="+mn-lt"/>
              </a:rPr>
              <a:t>Widdington</a:t>
            </a:r>
            <a:r>
              <a:rPr lang="en-US" b="1" dirty="0">
                <a:solidFill>
                  <a:schemeClr val="bg1"/>
                </a:solidFill>
                <a:latin typeface="+mn-lt"/>
              </a:rPr>
              <a:t> Play Park</a:t>
            </a:r>
          </a:p>
        </p:txBody>
      </p:sp>
    </p:spTree>
    <p:extLst>
      <p:ext uri="{BB962C8B-B14F-4D97-AF65-F5344CB8AC3E}">
        <p14:creationId xmlns:p14="http://schemas.microsoft.com/office/powerpoint/2010/main" xmlns="" val="2966863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8D16F1-0C94-4C83-B04F-AC5BD5730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4274" y="0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 err="1">
                <a:latin typeface="+mn-lt"/>
              </a:rPr>
              <a:t>Widdington</a:t>
            </a:r>
            <a:r>
              <a:rPr lang="en-GB" b="1" dirty="0">
                <a:latin typeface="+mn-lt"/>
              </a:rPr>
              <a:t> playpark renovated; favourable ROSPA report issued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C49602AA-E8DA-464E-BEED-CB74C7BE5F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-1" y="0"/>
            <a:ext cx="1106501" cy="1273932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5842CE3A-9293-4E12-A178-B269B49FF047}"/>
              </a:ext>
            </a:extLst>
          </p:cNvPr>
          <p:cNvSpPr/>
          <p:nvPr/>
        </p:nvSpPr>
        <p:spPr>
          <a:xfrm>
            <a:off x="-1" y="0"/>
            <a:ext cx="12192001" cy="12739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xmlns="" id="{80874ED3-F399-4C6C-92A4-6D77E33FA53D}"/>
              </a:ext>
            </a:extLst>
          </p:cNvPr>
          <p:cNvSpPr txBox="1">
            <a:spLocks/>
          </p:cNvSpPr>
          <p:nvPr/>
        </p:nvSpPr>
        <p:spPr>
          <a:xfrm>
            <a:off x="325205" y="1703904"/>
            <a:ext cx="11525411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en-GB" sz="3200" dirty="0"/>
              <a:t>Significant effort by residents undertaken to ensure safety and future of playpark</a:t>
            </a:r>
          </a:p>
          <a:p>
            <a:pPr lvl="1">
              <a:spcBef>
                <a:spcPts val="1200"/>
              </a:spcBef>
            </a:pPr>
            <a:r>
              <a:rPr lang="en-GB" dirty="0"/>
              <a:t>New swings installed</a:t>
            </a:r>
          </a:p>
          <a:p>
            <a:pPr lvl="1">
              <a:spcBef>
                <a:spcPts val="1200"/>
              </a:spcBef>
            </a:pPr>
            <a:r>
              <a:rPr lang="en-GB" dirty="0"/>
              <a:t>Old, deteriorated play equipment removed</a:t>
            </a:r>
          </a:p>
          <a:p>
            <a:pPr lvl="1">
              <a:spcBef>
                <a:spcPts val="1200"/>
              </a:spcBef>
            </a:pPr>
            <a:endParaRPr lang="en-GB" dirty="0"/>
          </a:p>
          <a:p>
            <a:pPr>
              <a:spcBef>
                <a:spcPts val="1200"/>
              </a:spcBef>
            </a:pPr>
            <a:r>
              <a:rPr lang="en-GB" sz="3200" dirty="0"/>
              <a:t>Royal Society for the Prevention of Accidents (ROSPA) inspection conducted in 2020; no significant maintenance issues identified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xmlns="" val="2055490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39059" y="280460"/>
            <a:ext cx="10515600" cy="1325563"/>
          </a:xfrm>
        </p:spPr>
        <p:txBody>
          <a:bodyPr/>
          <a:lstStyle/>
          <a:p>
            <a:r>
              <a:rPr lang="en-GB" b="1" dirty="0" err="1">
                <a:solidFill>
                  <a:schemeClr val="bg1"/>
                </a:solidFill>
                <a:latin typeface="+mn-lt"/>
              </a:rPr>
              <a:t>Widdington</a:t>
            </a:r>
            <a:r>
              <a:rPr lang="en-GB" b="1" dirty="0">
                <a:solidFill>
                  <a:schemeClr val="bg1"/>
                </a:solidFill>
                <a:latin typeface="+mn-lt"/>
              </a:rPr>
              <a:t> Emergency Plan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1637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1ee89e71-04cd-405e-9ca3-99e020c1694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9C157D1E125C46A6D0D08562578ED9" ma:contentTypeVersion="13" ma:contentTypeDescription="Create a new document." ma:contentTypeScope="" ma:versionID="7707cacb233707e9a94ed0fd6779bdcd">
  <xsd:schema xmlns:xsd="http://www.w3.org/2001/XMLSchema" xmlns:xs="http://www.w3.org/2001/XMLSchema" xmlns:p="http://schemas.microsoft.com/office/2006/metadata/properties" xmlns:ns3="44a56295-c29e-4898-8136-a54736c65b82" xmlns:ns4="3e25604e-37c2-4027-9db7-55e33d3cf381" xmlns:ns5="d8df3e95-f258-4894-8d31-4a2d56284ccb" targetNamespace="http://schemas.microsoft.com/office/2006/metadata/properties" ma:root="true" ma:fieldsID="9d9c6d67bee77a0714e04a84a9e39984" ns3:_="" ns4:_="" ns5:_="">
    <xsd:import namespace="44a56295-c29e-4898-8136-a54736c65b82"/>
    <xsd:import namespace="3e25604e-37c2-4027-9db7-55e33d3cf381"/>
    <xsd:import namespace="d8df3e95-f258-4894-8d31-4a2d56284ccb"/>
    <xsd:element name="properties">
      <xsd:complexType>
        <xsd:sequence>
          <xsd:element name="documentManagement">
            <xsd:complexType>
              <xsd:all>
                <xsd:element ref="ns3:Descriptions" minOccurs="0"/>
                <xsd:element ref="ns3:Keyword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Metadata" minOccurs="0"/>
                <xsd:element ref="ns4:MediaServiceFastMetadata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5:SharedWithUsers" minOccurs="0"/>
                <xsd:element ref="ns5:SharedWithDetails" minOccurs="0"/>
                <xsd:element ref="ns5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a56295-c29e-4898-8136-a54736c65b82" elementFormDefault="qualified">
    <xsd:import namespace="http://schemas.microsoft.com/office/2006/documentManagement/types"/>
    <xsd:import namespace="http://schemas.microsoft.com/office/infopath/2007/PartnerControls"/>
    <xsd:element name="Descriptions" ma:index="8" nillable="true" ma:displayName="Descriptions" ma:description="Describe your document to make it appear at the top of search results" ma:internalName="Descriptions">
      <xsd:simpleType>
        <xsd:restriction base="dms:Note">
          <xsd:maxLength value="255"/>
        </xsd:restriction>
      </xsd:simpleType>
    </xsd:element>
    <xsd:element name="Keyword" ma:index="9" nillable="true" ma:displayName="Keyword" ma:description="Enter list of terms separated by semi-colon(;)" ma:internalName="Keyword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25604e-37c2-4027-9db7-55e33d3cf381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df3e95-f258-4894-8d31-4a2d56284ccb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eyword xmlns="44a56295-c29e-4898-8136-a54736c65b82" xsi:nil="true"/>
    <Descriptions xmlns="44a56295-c29e-4898-8136-a54736c65b82" xsi:nil="true"/>
  </documentManagement>
</p:properties>
</file>

<file path=customXml/itemProps1.xml><?xml version="1.0" encoding="utf-8"?>
<ds:datastoreItem xmlns:ds="http://schemas.openxmlformats.org/officeDocument/2006/customXml" ds:itemID="{9C28576D-9E54-4518-B063-2A6E931B06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FE8A829-97A1-437E-932D-FAE934E4DA59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877E092F-3E33-4631-AACC-796CEDA97C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a56295-c29e-4898-8136-a54736c65b82"/>
    <ds:schemaRef ds:uri="3e25604e-37c2-4027-9db7-55e33d3cf381"/>
    <ds:schemaRef ds:uri="d8df3e95-f258-4894-8d31-4a2d56284c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0E25BEFC-B914-49CB-B910-F0696A7C25A2}">
  <ds:schemaRefs>
    <ds:schemaRef ds:uri="http://purl.org/dc/terms/"/>
    <ds:schemaRef ds:uri="d8df3e95-f258-4894-8d31-4a2d56284ccb"/>
    <ds:schemaRef ds:uri="44a56295-c29e-4898-8136-a54736c65b82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3e25604e-37c2-4027-9db7-55e33d3cf381"/>
    <ds:schemaRef ds:uri="http://purl.org/dc/dcmitype/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4105</TotalTime>
  <Words>214</Words>
  <Application>Microsoft Office PowerPoint</Application>
  <PresentationFormat>Custom</PresentationFormat>
  <Paragraphs>46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Following the recent elections your WPC consists of 5 members &amp; the clerk</vt:lpstr>
      <vt:lpstr>On behalf of WPC and the village we would like to thank outgoing councillors</vt:lpstr>
      <vt:lpstr>COVID-19 has impacted the way WPC have operated during 2020/2021</vt:lpstr>
      <vt:lpstr>WPC Planning Update</vt:lpstr>
      <vt:lpstr>Planning issues continue to be a major activity for WPC</vt:lpstr>
      <vt:lpstr>Widdington Play Park</vt:lpstr>
      <vt:lpstr>Widdington playpark renovated; favourable ROSPA report issued</vt:lpstr>
      <vt:lpstr>Widdington Emergency Plan</vt:lpstr>
      <vt:lpstr>Widdington Emergency Plan updated and adopted June 2020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Orr, Maria</dc:creator>
  <cp:lastModifiedBy>brian</cp:lastModifiedBy>
  <cp:revision>92</cp:revision>
  <dcterms:created xsi:type="dcterms:W3CDTF">2018-02-22T20:39:15Z</dcterms:created>
  <dcterms:modified xsi:type="dcterms:W3CDTF">2021-05-06T19:38:32Z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0x010100529C157D1E125C46A6D0D08562578ED9</vt:lpwstr>
  </property>
</Properties>
</file>